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13"/>
  </p:notesMasterIdLst>
  <p:handoutMasterIdLst>
    <p:handoutMasterId r:id="rId14"/>
  </p:handoutMasterIdLst>
  <p:sldIdLst>
    <p:sldId id="266" r:id="rId2"/>
    <p:sldId id="278" r:id="rId3"/>
    <p:sldId id="309" r:id="rId4"/>
    <p:sldId id="310" r:id="rId5"/>
    <p:sldId id="311" r:id="rId6"/>
    <p:sldId id="312" r:id="rId7"/>
    <p:sldId id="314" r:id="rId8"/>
    <p:sldId id="308" r:id="rId9"/>
    <p:sldId id="297" r:id="rId10"/>
    <p:sldId id="316" r:id="rId11"/>
    <p:sldId id="268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F0B6"/>
    <a:srgbClr val="E9FCE8"/>
    <a:srgbClr val="D8F3C5"/>
    <a:srgbClr val="B9ECA1"/>
    <a:srgbClr val="FFFFFF"/>
    <a:srgbClr val="6BA42C"/>
    <a:srgbClr val="C5DA96"/>
    <a:srgbClr val="C7E1B5"/>
    <a:srgbClr val="397171"/>
    <a:srgbClr val="84D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25" autoAdjust="0"/>
    <p:restoredTop sz="96404" autoAdjust="0"/>
  </p:normalViewPr>
  <p:slideViewPr>
    <p:cSldViewPr snapToGrid="0">
      <p:cViewPr varScale="1">
        <p:scale>
          <a:sx n="82" d="100"/>
          <a:sy n="82" d="100"/>
        </p:scale>
        <p:origin x="91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2A8DB-4DF5-42EE-955C-43688A59B444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BCA24-0B21-417B-B957-839DA6521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73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1039D-834B-40F5-BCB0-AB063CF52184}" type="datetimeFigureOut">
              <a:rPr lang="bg-BG" smtClean="0"/>
              <a:t>20.10.2025 г.</a:t>
            </a:fld>
            <a:endParaRPr lang="bg-BG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5D8C0-93B8-49F3-B611-0B4C2984806A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6558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00531-FB7A-40C9-8B6A-69F86641E2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74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503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365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089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8448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85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00531-FB7A-40C9-8B6A-69F86641E2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75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00531-FB7A-40C9-8B6A-69F86641E2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870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14C06-CBE9-4A75-BD57-D7A9A3A707D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222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827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63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8526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39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1061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73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97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64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1" hasCustomPrompt="1"/>
          </p:nvPr>
        </p:nvSpPr>
        <p:spPr>
          <a:xfrm>
            <a:off x="7973962" y="1"/>
            <a:ext cx="4218038" cy="4455885"/>
          </a:xfrm>
          <a:custGeom>
            <a:avLst/>
            <a:gdLst>
              <a:gd name="connsiteX0" fmla="*/ 0 w 4218038"/>
              <a:gd name="connsiteY0" fmla="*/ 0 h 4896465"/>
              <a:gd name="connsiteX1" fmla="*/ 4218038 w 4218038"/>
              <a:gd name="connsiteY1" fmla="*/ 0 h 4896465"/>
              <a:gd name="connsiteX2" fmla="*/ 4218038 w 4218038"/>
              <a:gd name="connsiteY2" fmla="*/ 4896465 h 4896465"/>
              <a:gd name="connsiteX3" fmla="*/ 0 w 4218038"/>
              <a:gd name="connsiteY3" fmla="*/ 4896465 h 489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038" h="4896465">
                <a:moveTo>
                  <a:pt x="0" y="0"/>
                </a:moveTo>
                <a:lnTo>
                  <a:pt x="4218038" y="0"/>
                </a:lnTo>
                <a:lnTo>
                  <a:pt x="4218038" y="4896465"/>
                </a:lnTo>
                <a:lnTo>
                  <a:pt x="0" y="489646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0" hasCustomPrompt="1"/>
          </p:nvPr>
        </p:nvSpPr>
        <p:spPr>
          <a:xfrm>
            <a:off x="6471148" y="990137"/>
            <a:ext cx="2512141" cy="2916192"/>
          </a:xfrm>
          <a:custGeom>
            <a:avLst/>
            <a:gdLst>
              <a:gd name="connsiteX0" fmla="*/ 0 w 2512141"/>
              <a:gd name="connsiteY0" fmla="*/ 0 h 2916192"/>
              <a:gd name="connsiteX1" fmla="*/ 2512141 w 2512141"/>
              <a:gd name="connsiteY1" fmla="*/ 0 h 2916192"/>
              <a:gd name="connsiteX2" fmla="*/ 2512141 w 2512141"/>
              <a:gd name="connsiteY2" fmla="*/ 2916192 h 2916192"/>
              <a:gd name="connsiteX3" fmla="*/ 0 w 2512141"/>
              <a:gd name="connsiteY3" fmla="*/ 2916192 h 291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2141" h="2916192">
                <a:moveTo>
                  <a:pt x="0" y="0"/>
                </a:moveTo>
                <a:lnTo>
                  <a:pt x="2512141" y="0"/>
                </a:lnTo>
                <a:lnTo>
                  <a:pt x="2512141" y="2916192"/>
                </a:lnTo>
                <a:lnTo>
                  <a:pt x="0" y="2916192"/>
                </a:lnTo>
                <a:close/>
              </a:path>
            </a:pathLst>
          </a:custGeom>
          <a:noFill/>
          <a:effectLst>
            <a:outerShdw blurRad="927100" dist="698500" dir="5400000" sx="80000" sy="8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720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487806"/>
            <a:ext cx="5161613" cy="5161613"/>
          </a:xfrm>
          <a:custGeom>
            <a:avLst/>
            <a:gdLst>
              <a:gd name="connsiteX0" fmla="*/ 0 w 4786859"/>
              <a:gd name="connsiteY0" fmla="*/ 0 h 4786859"/>
              <a:gd name="connsiteX1" fmla="*/ 4786859 w 4786859"/>
              <a:gd name="connsiteY1" fmla="*/ 0 h 4786859"/>
              <a:gd name="connsiteX2" fmla="*/ 4786859 w 4786859"/>
              <a:gd name="connsiteY2" fmla="*/ 4786859 h 4786859"/>
              <a:gd name="connsiteX3" fmla="*/ 0 w 4786859"/>
              <a:gd name="connsiteY3" fmla="*/ 4786859 h 478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6859" h="4786859">
                <a:moveTo>
                  <a:pt x="0" y="0"/>
                </a:moveTo>
                <a:lnTo>
                  <a:pt x="4786859" y="0"/>
                </a:lnTo>
                <a:lnTo>
                  <a:pt x="4786859" y="4786859"/>
                </a:lnTo>
                <a:lnTo>
                  <a:pt x="0" y="47868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 hasCustomPrompt="1"/>
          </p:nvPr>
        </p:nvSpPr>
        <p:spPr>
          <a:xfrm>
            <a:off x="4383089" y="1716089"/>
            <a:ext cx="3425825" cy="3425825"/>
          </a:xfrm>
          <a:custGeom>
            <a:avLst/>
            <a:gdLst>
              <a:gd name="connsiteX0" fmla="*/ 554574 w 3425825"/>
              <a:gd name="connsiteY0" fmla="*/ 0 h 3425825"/>
              <a:gd name="connsiteX1" fmla="*/ 1712119 w 3425825"/>
              <a:gd name="connsiteY1" fmla="*/ 1159925 h 3425825"/>
              <a:gd name="connsiteX2" fmla="*/ 2872044 w 3425825"/>
              <a:gd name="connsiteY2" fmla="*/ 0 h 3425825"/>
              <a:gd name="connsiteX3" fmla="*/ 3425825 w 3425825"/>
              <a:gd name="connsiteY3" fmla="*/ 553781 h 3425825"/>
              <a:gd name="connsiteX4" fmla="*/ 2265900 w 3425825"/>
              <a:gd name="connsiteY4" fmla="*/ 1713706 h 3425825"/>
              <a:gd name="connsiteX5" fmla="*/ 3425825 w 3425825"/>
              <a:gd name="connsiteY5" fmla="*/ 2873631 h 3425825"/>
              <a:gd name="connsiteX6" fmla="*/ 2872044 w 3425825"/>
              <a:gd name="connsiteY6" fmla="*/ 3425825 h 3425825"/>
              <a:gd name="connsiteX7" fmla="*/ 1712119 w 3425825"/>
              <a:gd name="connsiteY7" fmla="*/ 2265900 h 3425825"/>
              <a:gd name="connsiteX8" fmla="*/ 554574 w 3425825"/>
              <a:gd name="connsiteY8" fmla="*/ 3425825 h 3425825"/>
              <a:gd name="connsiteX9" fmla="*/ 0 w 3425825"/>
              <a:gd name="connsiteY9" fmla="*/ 2873631 h 3425825"/>
              <a:gd name="connsiteX10" fmla="*/ 1159925 w 3425825"/>
              <a:gd name="connsiteY10" fmla="*/ 1713706 h 3425825"/>
              <a:gd name="connsiteX11" fmla="*/ 0 w 3425825"/>
              <a:gd name="connsiteY11" fmla="*/ 553781 h 342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5825" h="3425825">
                <a:moveTo>
                  <a:pt x="554574" y="0"/>
                </a:moveTo>
                <a:lnTo>
                  <a:pt x="1712119" y="1159925"/>
                </a:lnTo>
                <a:lnTo>
                  <a:pt x="2872044" y="0"/>
                </a:lnTo>
                <a:lnTo>
                  <a:pt x="3425825" y="553781"/>
                </a:lnTo>
                <a:lnTo>
                  <a:pt x="2265900" y="1713706"/>
                </a:lnTo>
                <a:lnTo>
                  <a:pt x="3425825" y="2873631"/>
                </a:lnTo>
                <a:lnTo>
                  <a:pt x="2872044" y="3425825"/>
                </a:lnTo>
                <a:lnTo>
                  <a:pt x="1712119" y="2265900"/>
                </a:lnTo>
                <a:lnTo>
                  <a:pt x="554574" y="3425825"/>
                </a:lnTo>
                <a:lnTo>
                  <a:pt x="0" y="2873631"/>
                </a:lnTo>
                <a:lnTo>
                  <a:pt x="1159925" y="1713706"/>
                </a:lnTo>
                <a:lnTo>
                  <a:pt x="0" y="553781"/>
                </a:lnTo>
                <a:close/>
              </a:path>
            </a:pathLst>
          </a:custGeom>
          <a:noFill/>
          <a:effectLst>
            <a:outerShdw blurRad="889000" dist="444500" dir="2700000" sx="86000" sy="86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8500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0856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631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133850" y="-1"/>
            <a:ext cx="8058150" cy="6858000"/>
          </a:xfrm>
          <a:custGeom>
            <a:avLst/>
            <a:gdLst>
              <a:gd name="connsiteX0" fmla="*/ 0 w 8058150"/>
              <a:gd name="connsiteY0" fmla="*/ 0 h 6858000"/>
              <a:gd name="connsiteX1" fmla="*/ 8058150 w 8058150"/>
              <a:gd name="connsiteY1" fmla="*/ 0 h 6858000"/>
              <a:gd name="connsiteX2" fmla="*/ 8058150 w 8058150"/>
              <a:gd name="connsiteY2" fmla="*/ 6858000 h 6858000"/>
              <a:gd name="connsiteX3" fmla="*/ 6858000 w 8058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8150" h="6858000">
                <a:moveTo>
                  <a:pt x="0" y="0"/>
                </a:moveTo>
                <a:lnTo>
                  <a:pt x="8058150" y="0"/>
                </a:lnTo>
                <a:lnTo>
                  <a:pt x="8058150" y="6858000"/>
                </a:lnTo>
                <a:lnTo>
                  <a:pt x="685800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4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5741602" y="1592826"/>
            <a:ext cx="4948523" cy="3657600"/>
          </a:xfrm>
          <a:custGeom>
            <a:avLst/>
            <a:gdLst>
              <a:gd name="connsiteX0" fmla="*/ 0 w 4948523"/>
              <a:gd name="connsiteY0" fmla="*/ 0 h 3657600"/>
              <a:gd name="connsiteX1" fmla="*/ 4948523 w 4948523"/>
              <a:gd name="connsiteY1" fmla="*/ 0 h 3657600"/>
              <a:gd name="connsiteX2" fmla="*/ 4948523 w 4948523"/>
              <a:gd name="connsiteY2" fmla="*/ 3657600 h 3657600"/>
              <a:gd name="connsiteX3" fmla="*/ 3657600 w 4948523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0" y="0"/>
                </a:moveTo>
                <a:lnTo>
                  <a:pt x="4948523" y="0"/>
                </a:lnTo>
                <a:lnTo>
                  <a:pt x="4948523" y="3657600"/>
                </a:lnTo>
                <a:lnTo>
                  <a:pt x="365760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930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042219" y="1371600"/>
            <a:ext cx="6435214" cy="3923072"/>
          </a:xfrm>
          <a:custGeom>
            <a:avLst/>
            <a:gdLst>
              <a:gd name="connsiteX0" fmla="*/ 0 w 6435214"/>
              <a:gd name="connsiteY0" fmla="*/ 0 h 3923072"/>
              <a:gd name="connsiteX1" fmla="*/ 6435214 w 6435214"/>
              <a:gd name="connsiteY1" fmla="*/ 0 h 3923072"/>
              <a:gd name="connsiteX2" fmla="*/ 6435214 w 6435214"/>
              <a:gd name="connsiteY2" fmla="*/ 3923072 h 3923072"/>
              <a:gd name="connsiteX3" fmla="*/ 0 w 6435214"/>
              <a:gd name="connsiteY3" fmla="*/ 3923072 h 392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214" h="3923072">
                <a:moveTo>
                  <a:pt x="0" y="0"/>
                </a:moveTo>
                <a:lnTo>
                  <a:pt x="6435214" y="0"/>
                </a:lnTo>
                <a:lnTo>
                  <a:pt x="6435214" y="3923072"/>
                </a:lnTo>
                <a:lnTo>
                  <a:pt x="0" y="39230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9009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885928"/>
            <a:ext cx="12192000" cy="3509091"/>
          </a:xfrm>
          <a:custGeom>
            <a:avLst/>
            <a:gdLst>
              <a:gd name="connsiteX0" fmla="*/ 0 w 12192000"/>
              <a:gd name="connsiteY0" fmla="*/ 0 h 3509091"/>
              <a:gd name="connsiteX1" fmla="*/ 12192000 w 12192000"/>
              <a:gd name="connsiteY1" fmla="*/ 0 h 3509091"/>
              <a:gd name="connsiteX2" fmla="*/ 12192000 w 12192000"/>
              <a:gd name="connsiteY2" fmla="*/ 3509091 h 3509091"/>
              <a:gd name="connsiteX3" fmla="*/ 0 w 12192000"/>
              <a:gd name="connsiteY3" fmla="*/ 3509091 h 350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09091">
                <a:moveTo>
                  <a:pt x="0" y="0"/>
                </a:moveTo>
                <a:lnTo>
                  <a:pt x="12192000" y="0"/>
                </a:lnTo>
                <a:lnTo>
                  <a:pt x="12192000" y="3509091"/>
                </a:lnTo>
                <a:lnTo>
                  <a:pt x="0" y="350909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692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1" y="1146630"/>
            <a:ext cx="3193143" cy="3933371"/>
          </a:xfrm>
          <a:custGeom>
            <a:avLst/>
            <a:gdLst>
              <a:gd name="connsiteX0" fmla="*/ 0 w 3193143"/>
              <a:gd name="connsiteY0" fmla="*/ 0 h 3933371"/>
              <a:gd name="connsiteX1" fmla="*/ 3193143 w 3193143"/>
              <a:gd name="connsiteY1" fmla="*/ 0 h 3933371"/>
              <a:gd name="connsiteX2" fmla="*/ 3193143 w 3193143"/>
              <a:gd name="connsiteY2" fmla="*/ 3933371 h 3933371"/>
              <a:gd name="connsiteX3" fmla="*/ 0 w 3193143"/>
              <a:gd name="connsiteY3" fmla="*/ 3933371 h 393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3143" h="3933371">
                <a:moveTo>
                  <a:pt x="0" y="0"/>
                </a:moveTo>
                <a:lnTo>
                  <a:pt x="3193143" y="0"/>
                </a:lnTo>
                <a:lnTo>
                  <a:pt x="3193143" y="3933371"/>
                </a:lnTo>
                <a:lnTo>
                  <a:pt x="0" y="39333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155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699504" y="800921"/>
            <a:ext cx="3801410" cy="3801412"/>
          </a:xfrm>
          <a:custGeom>
            <a:avLst/>
            <a:gdLst>
              <a:gd name="connsiteX0" fmla="*/ 1900705 w 3801410"/>
              <a:gd name="connsiteY0" fmla="*/ 0 h 3801412"/>
              <a:gd name="connsiteX1" fmla="*/ 3801410 w 3801410"/>
              <a:gd name="connsiteY1" fmla="*/ 1900706 h 3801412"/>
              <a:gd name="connsiteX2" fmla="*/ 1900705 w 3801410"/>
              <a:gd name="connsiteY2" fmla="*/ 3801412 h 3801412"/>
              <a:gd name="connsiteX3" fmla="*/ 0 w 3801410"/>
              <a:gd name="connsiteY3" fmla="*/ 1900706 h 3801412"/>
              <a:gd name="connsiteX4" fmla="*/ 1900705 w 3801410"/>
              <a:gd name="connsiteY4" fmla="*/ 0 h 380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1410" h="3801412">
                <a:moveTo>
                  <a:pt x="1900705" y="0"/>
                </a:moveTo>
                <a:cubicBezTo>
                  <a:pt x="2950435" y="0"/>
                  <a:pt x="3801410" y="850975"/>
                  <a:pt x="3801410" y="1900706"/>
                </a:cubicBezTo>
                <a:cubicBezTo>
                  <a:pt x="3801410" y="2950437"/>
                  <a:pt x="2950435" y="3801412"/>
                  <a:pt x="1900705" y="3801412"/>
                </a:cubicBezTo>
                <a:cubicBezTo>
                  <a:pt x="850975" y="3801412"/>
                  <a:pt x="0" y="2950437"/>
                  <a:pt x="0" y="1900706"/>
                </a:cubicBezTo>
                <a:cubicBezTo>
                  <a:pt x="0" y="850975"/>
                  <a:pt x="850975" y="0"/>
                  <a:pt x="1900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948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70677" y="0"/>
            <a:ext cx="6521323" cy="6858000"/>
          </a:xfrm>
          <a:prstGeom prst="rect">
            <a:avLst/>
          </a:pr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99674" y="445958"/>
            <a:ext cx="11192654" cy="59660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508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098678" y="1142999"/>
            <a:ext cx="4571999" cy="4571999"/>
          </a:xfrm>
          <a:prstGeom prst="rect">
            <a:avLst/>
          </a:prstGeom>
          <a:noFill/>
          <a:effectLst>
            <a:outerShdw blurRad="571500" sx="89000" sy="89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0258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 rot="5400000" flipH="1">
            <a:off x="1286001" y="-1285999"/>
            <a:ext cx="5316699" cy="7888699"/>
          </a:xfrm>
          <a:custGeom>
            <a:avLst/>
            <a:gdLst>
              <a:gd name="connsiteX0" fmla="*/ 2552700 w 2552700"/>
              <a:gd name="connsiteY0" fmla="*/ 0 h 3787591"/>
              <a:gd name="connsiteX1" fmla="*/ 2552700 w 2552700"/>
              <a:gd name="connsiteY1" fmla="*/ 3787591 h 3787591"/>
              <a:gd name="connsiteX2" fmla="*/ 0 w 2552700"/>
              <a:gd name="connsiteY2" fmla="*/ 3787591 h 3787591"/>
              <a:gd name="connsiteX3" fmla="*/ 2495683 w 2552700"/>
              <a:gd name="connsiteY3" fmla="*/ 22481 h 378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2700" h="3787591">
                <a:moveTo>
                  <a:pt x="2552700" y="0"/>
                </a:moveTo>
                <a:lnTo>
                  <a:pt x="2552700" y="3787591"/>
                </a:lnTo>
                <a:lnTo>
                  <a:pt x="0" y="3787591"/>
                </a:lnTo>
                <a:cubicBezTo>
                  <a:pt x="0" y="2095021"/>
                  <a:pt x="1029075" y="642804"/>
                  <a:pt x="2495683" y="22481"/>
                </a:cubicBezTo>
                <a:close/>
              </a:path>
            </a:pathLst>
          </a:cu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766619" y="1135626"/>
            <a:ext cx="3106994" cy="4572000"/>
          </a:xfrm>
          <a:custGeom>
            <a:avLst/>
            <a:gdLst>
              <a:gd name="connsiteX0" fmla="*/ 0 w 3106994"/>
              <a:gd name="connsiteY0" fmla="*/ 0 h 4572000"/>
              <a:gd name="connsiteX1" fmla="*/ 3106994 w 3106994"/>
              <a:gd name="connsiteY1" fmla="*/ 0 h 4572000"/>
              <a:gd name="connsiteX2" fmla="*/ 3106994 w 3106994"/>
              <a:gd name="connsiteY2" fmla="*/ 4572000 h 4572000"/>
              <a:gd name="connsiteX3" fmla="*/ 0 w 3106994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994" h="4572000">
                <a:moveTo>
                  <a:pt x="0" y="0"/>
                </a:moveTo>
                <a:lnTo>
                  <a:pt x="3106994" y="0"/>
                </a:lnTo>
                <a:lnTo>
                  <a:pt x="3106994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9085006" y="1135626"/>
            <a:ext cx="3106994" cy="4572000"/>
          </a:xfrm>
          <a:custGeom>
            <a:avLst/>
            <a:gdLst>
              <a:gd name="connsiteX0" fmla="*/ 0 w 3106994"/>
              <a:gd name="connsiteY0" fmla="*/ 0 h 4572000"/>
              <a:gd name="connsiteX1" fmla="*/ 3106994 w 3106994"/>
              <a:gd name="connsiteY1" fmla="*/ 0 h 4572000"/>
              <a:gd name="connsiteX2" fmla="*/ 3106994 w 3106994"/>
              <a:gd name="connsiteY2" fmla="*/ 4572000 h 4572000"/>
              <a:gd name="connsiteX3" fmla="*/ 0 w 3106994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994" h="4572000">
                <a:moveTo>
                  <a:pt x="0" y="0"/>
                </a:moveTo>
                <a:lnTo>
                  <a:pt x="3106994" y="0"/>
                </a:lnTo>
                <a:lnTo>
                  <a:pt x="3106994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406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2905432" y="0"/>
            <a:ext cx="9286568" cy="2819400"/>
          </a:xfrm>
          <a:custGeom>
            <a:avLst/>
            <a:gdLst>
              <a:gd name="connsiteX0" fmla="*/ 0 w 9286568"/>
              <a:gd name="connsiteY0" fmla="*/ 0 h 2819400"/>
              <a:gd name="connsiteX1" fmla="*/ 9286568 w 9286568"/>
              <a:gd name="connsiteY1" fmla="*/ 0 h 2819400"/>
              <a:gd name="connsiteX2" fmla="*/ 9286568 w 9286568"/>
              <a:gd name="connsiteY2" fmla="*/ 2819400 h 2819400"/>
              <a:gd name="connsiteX3" fmla="*/ 0 w 9286568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6568" h="2819400">
                <a:moveTo>
                  <a:pt x="0" y="0"/>
                </a:moveTo>
                <a:lnTo>
                  <a:pt x="9286568" y="0"/>
                </a:lnTo>
                <a:lnTo>
                  <a:pt x="9286568" y="2819400"/>
                </a:lnTo>
                <a:lnTo>
                  <a:pt x="0" y="2819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252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504710" y="1947659"/>
            <a:ext cx="5295472" cy="29626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391818" y="1947659"/>
            <a:ext cx="5295472" cy="2962682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7517605" y="2090738"/>
            <a:ext cx="3319463" cy="2076450"/>
          </a:xfrm>
          <a:custGeom>
            <a:avLst/>
            <a:gdLst>
              <a:gd name="connsiteX0" fmla="*/ 0 w 3340100"/>
              <a:gd name="connsiteY0" fmla="*/ 0 h 2089150"/>
              <a:gd name="connsiteX1" fmla="*/ 3340100 w 3340100"/>
              <a:gd name="connsiteY1" fmla="*/ 0 h 2089150"/>
              <a:gd name="connsiteX2" fmla="*/ 3340100 w 3340100"/>
              <a:gd name="connsiteY2" fmla="*/ 2089150 h 2089150"/>
              <a:gd name="connsiteX3" fmla="*/ 0 w 3340100"/>
              <a:gd name="connsiteY3" fmla="*/ 2089150 h 208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0100" h="2089150">
                <a:moveTo>
                  <a:pt x="0" y="0"/>
                </a:moveTo>
                <a:lnTo>
                  <a:pt x="3340100" y="0"/>
                </a:lnTo>
                <a:lnTo>
                  <a:pt x="3340100" y="2089150"/>
                </a:lnTo>
                <a:lnTo>
                  <a:pt x="0" y="2089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 dist="12700" dir="16200000">
              <a:prstClr val="black">
                <a:alpha val="31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400176" y="2085974"/>
            <a:ext cx="3324224" cy="2083595"/>
          </a:xfrm>
          <a:custGeom>
            <a:avLst/>
            <a:gdLst>
              <a:gd name="connsiteX0" fmla="*/ 0 w 3340100"/>
              <a:gd name="connsiteY0" fmla="*/ 0 h 2089150"/>
              <a:gd name="connsiteX1" fmla="*/ 3340100 w 3340100"/>
              <a:gd name="connsiteY1" fmla="*/ 0 h 2089150"/>
              <a:gd name="connsiteX2" fmla="*/ 3340100 w 3340100"/>
              <a:gd name="connsiteY2" fmla="*/ 2089150 h 2089150"/>
              <a:gd name="connsiteX3" fmla="*/ 0 w 3340100"/>
              <a:gd name="connsiteY3" fmla="*/ 2089150 h 208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0100" h="2089150">
                <a:moveTo>
                  <a:pt x="0" y="0"/>
                </a:moveTo>
                <a:lnTo>
                  <a:pt x="3340100" y="0"/>
                </a:lnTo>
                <a:lnTo>
                  <a:pt x="3340100" y="2089150"/>
                </a:lnTo>
                <a:lnTo>
                  <a:pt x="0" y="2089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 dist="12700" dir="16200000">
              <a:prstClr val="black">
                <a:alpha val="31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3281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0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8656539" y="0"/>
            <a:ext cx="3535461" cy="6858000"/>
          </a:xfrm>
          <a:prstGeom prst="rect">
            <a:avLst/>
          </a:pr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0" hasCustomPrompt="1"/>
          </p:nvPr>
        </p:nvSpPr>
        <p:spPr>
          <a:xfrm>
            <a:off x="6392663" y="1165124"/>
            <a:ext cx="4527754" cy="4527754"/>
          </a:xfrm>
          <a:custGeom>
            <a:avLst/>
            <a:gdLst>
              <a:gd name="connsiteX0" fmla="*/ 2263877 w 4527754"/>
              <a:gd name="connsiteY0" fmla="*/ 0 h 4527754"/>
              <a:gd name="connsiteX1" fmla="*/ 4527754 w 4527754"/>
              <a:gd name="connsiteY1" fmla="*/ 2263877 h 4527754"/>
              <a:gd name="connsiteX2" fmla="*/ 2263877 w 4527754"/>
              <a:gd name="connsiteY2" fmla="*/ 4527754 h 4527754"/>
              <a:gd name="connsiteX3" fmla="*/ 0 w 4527754"/>
              <a:gd name="connsiteY3" fmla="*/ 2263877 h 4527754"/>
              <a:gd name="connsiteX4" fmla="*/ 2263877 w 4527754"/>
              <a:gd name="connsiteY4" fmla="*/ 0 h 452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7754" h="4527754">
                <a:moveTo>
                  <a:pt x="2263877" y="0"/>
                </a:moveTo>
                <a:cubicBezTo>
                  <a:pt x="3514182" y="0"/>
                  <a:pt x="4527754" y="1013572"/>
                  <a:pt x="4527754" y="2263877"/>
                </a:cubicBezTo>
                <a:cubicBezTo>
                  <a:pt x="4527754" y="3514182"/>
                  <a:pt x="3514182" y="4527754"/>
                  <a:pt x="2263877" y="4527754"/>
                </a:cubicBezTo>
                <a:cubicBezTo>
                  <a:pt x="1013572" y="4527754"/>
                  <a:pt x="0" y="3514182"/>
                  <a:pt x="0" y="2263877"/>
                </a:cubicBezTo>
                <a:cubicBezTo>
                  <a:pt x="0" y="1013572"/>
                  <a:pt x="1013572" y="0"/>
                  <a:pt x="22638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0075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9609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498258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id-ID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564380" y="0"/>
            <a:ext cx="7627620" cy="3429000"/>
          </a:xfrm>
          <a:prstGeom prst="rect">
            <a:avLst/>
          </a:pr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 userDrawn="1"/>
        </p:nvSpPr>
        <p:spPr>
          <a:xfrm>
            <a:off x="4564380" y="3429000"/>
            <a:ext cx="7627620" cy="3429000"/>
          </a:xfrm>
          <a:prstGeom prst="rect">
            <a:avLst/>
          </a:prstGeom>
          <a:solidFill>
            <a:srgbClr val="7487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50903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498258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id-ID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564380" y="0"/>
            <a:ext cx="7627620" cy="3429000"/>
          </a:xfrm>
          <a:prstGeom prst="rect">
            <a:avLst/>
          </a:prstGeom>
          <a:solidFill>
            <a:srgbClr val="748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 userDrawn="1"/>
        </p:nvSpPr>
        <p:spPr>
          <a:xfrm>
            <a:off x="4564380" y="3429000"/>
            <a:ext cx="7627620" cy="3429000"/>
          </a:xfrm>
          <a:prstGeom prst="rect">
            <a:avLst/>
          </a:prstGeom>
          <a:solidFill>
            <a:srgbClr val="7487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754028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3969296" y="1646841"/>
            <a:ext cx="3582385" cy="3564318"/>
          </a:xfrm>
          <a:custGeom>
            <a:avLst/>
            <a:gdLst>
              <a:gd name="connsiteX0" fmla="*/ 0 w 3582385"/>
              <a:gd name="connsiteY0" fmla="*/ 0 h 3564318"/>
              <a:gd name="connsiteX1" fmla="*/ 3582385 w 3582385"/>
              <a:gd name="connsiteY1" fmla="*/ 0 h 3564318"/>
              <a:gd name="connsiteX2" fmla="*/ 3582385 w 3582385"/>
              <a:gd name="connsiteY2" fmla="*/ 3564318 h 3564318"/>
              <a:gd name="connsiteX3" fmla="*/ 0 w 3582385"/>
              <a:gd name="connsiteY3" fmla="*/ 3564318 h 356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2385" h="3564318">
                <a:moveTo>
                  <a:pt x="0" y="0"/>
                </a:moveTo>
                <a:lnTo>
                  <a:pt x="3582385" y="0"/>
                </a:lnTo>
                <a:lnTo>
                  <a:pt x="3582385" y="3564318"/>
                </a:lnTo>
                <a:lnTo>
                  <a:pt x="0" y="35643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7551682" y="0"/>
            <a:ext cx="4640317" cy="6858000"/>
          </a:xfrm>
          <a:custGeom>
            <a:avLst/>
            <a:gdLst>
              <a:gd name="connsiteX0" fmla="*/ 0 w 4640317"/>
              <a:gd name="connsiteY0" fmla="*/ 0 h 6858000"/>
              <a:gd name="connsiteX1" fmla="*/ 4640317 w 4640317"/>
              <a:gd name="connsiteY1" fmla="*/ 0 h 6858000"/>
              <a:gd name="connsiteX2" fmla="*/ 4640317 w 4640317"/>
              <a:gd name="connsiteY2" fmla="*/ 6858000 h 6858000"/>
              <a:gd name="connsiteX3" fmla="*/ 0 w 464031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0317" h="6858000">
                <a:moveTo>
                  <a:pt x="0" y="0"/>
                </a:moveTo>
                <a:lnTo>
                  <a:pt x="4640317" y="0"/>
                </a:lnTo>
                <a:lnTo>
                  <a:pt x="464031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6260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3981328" y="2288458"/>
            <a:ext cx="2011681" cy="1734904"/>
          </a:xfrm>
          <a:custGeom>
            <a:avLst/>
            <a:gdLst>
              <a:gd name="connsiteX0" fmla="*/ 0 w 2011681"/>
              <a:gd name="connsiteY0" fmla="*/ 0 h 1734904"/>
              <a:gd name="connsiteX1" fmla="*/ 2011681 w 2011681"/>
              <a:gd name="connsiteY1" fmla="*/ 0 h 1734904"/>
              <a:gd name="connsiteX2" fmla="*/ 2011681 w 2011681"/>
              <a:gd name="connsiteY2" fmla="*/ 1734904 h 1734904"/>
              <a:gd name="connsiteX3" fmla="*/ 0 w 2011681"/>
              <a:gd name="connsiteY3" fmla="*/ 1734904 h 173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1681" h="1734904">
                <a:moveTo>
                  <a:pt x="0" y="0"/>
                </a:moveTo>
                <a:lnTo>
                  <a:pt x="2011681" y="0"/>
                </a:lnTo>
                <a:lnTo>
                  <a:pt x="2011681" y="1734904"/>
                </a:lnTo>
                <a:lnTo>
                  <a:pt x="0" y="17349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4130039"/>
            <a:ext cx="1734904" cy="2011681"/>
          </a:xfrm>
          <a:custGeom>
            <a:avLst/>
            <a:gdLst>
              <a:gd name="connsiteX0" fmla="*/ 0 w 1734904"/>
              <a:gd name="connsiteY0" fmla="*/ 0 h 2011681"/>
              <a:gd name="connsiteX1" fmla="*/ 1734904 w 1734904"/>
              <a:gd name="connsiteY1" fmla="*/ 0 h 2011681"/>
              <a:gd name="connsiteX2" fmla="*/ 1734904 w 1734904"/>
              <a:gd name="connsiteY2" fmla="*/ 2011681 h 2011681"/>
              <a:gd name="connsiteX3" fmla="*/ 0 w 1734904"/>
              <a:gd name="connsiteY3" fmla="*/ 2011681 h 201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904" h="2011681">
                <a:moveTo>
                  <a:pt x="0" y="0"/>
                </a:moveTo>
                <a:lnTo>
                  <a:pt x="1734904" y="0"/>
                </a:lnTo>
                <a:lnTo>
                  <a:pt x="1734904" y="2011681"/>
                </a:lnTo>
                <a:lnTo>
                  <a:pt x="0" y="20116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1295402"/>
            <a:ext cx="5434012" cy="2727960"/>
          </a:xfrm>
          <a:custGeom>
            <a:avLst/>
            <a:gdLst>
              <a:gd name="connsiteX0" fmla="*/ 0 w 5434012"/>
              <a:gd name="connsiteY0" fmla="*/ 0 h 2727960"/>
              <a:gd name="connsiteX1" fmla="*/ 5434012 w 5434012"/>
              <a:gd name="connsiteY1" fmla="*/ 0 h 2727960"/>
              <a:gd name="connsiteX2" fmla="*/ 5434012 w 5434012"/>
              <a:gd name="connsiteY2" fmla="*/ 2727960 h 2727960"/>
              <a:gd name="connsiteX3" fmla="*/ 0 w 5434012"/>
              <a:gd name="connsiteY3" fmla="*/ 2727960 h 272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4012" h="2727960">
                <a:moveTo>
                  <a:pt x="0" y="0"/>
                </a:moveTo>
                <a:lnTo>
                  <a:pt x="5434012" y="0"/>
                </a:lnTo>
                <a:lnTo>
                  <a:pt x="5434012" y="2727960"/>
                </a:lnTo>
                <a:lnTo>
                  <a:pt x="0" y="27279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7631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122941" y="1607574"/>
            <a:ext cx="4020456" cy="4572000"/>
          </a:xfrm>
          <a:custGeom>
            <a:avLst/>
            <a:gdLst>
              <a:gd name="connsiteX0" fmla="*/ 43542 w 4020456"/>
              <a:gd name="connsiteY0" fmla="*/ 0 h 4572000"/>
              <a:gd name="connsiteX1" fmla="*/ 3976914 w 4020456"/>
              <a:gd name="connsiteY1" fmla="*/ 0 h 4572000"/>
              <a:gd name="connsiteX2" fmla="*/ 4020456 w 4020456"/>
              <a:gd name="connsiteY2" fmla="*/ 43542 h 4572000"/>
              <a:gd name="connsiteX3" fmla="*/ 4020456 w 4020456"/>
              <a:gd name="connsiteY3" fmla="*/ 4528458 h 4572000"/>
              <a:gd name="connsiteX4" fmla="*/ 3976914 w 4020456"/>
              <a:gd name="connsiteY4" fmla="*/ 4572000 h 4572000"/>
              <a:gd name="connsiteX5" fmla="*/ 43542 w 4020456"/>
              <a:gd name="connsiteY5" fmla="*/ 4572000 h 4572000"/>
              <a:gd name="connsiteX6" fmla="*/ 0 w 4020456"/>
              <a:gd name="connsiteY6" fmla="*/ 4528458 h 4572000"/>
              <a:gd name="connsiteX7" fmla="*/ 0 w 4020456"/>
              <a:gd name="connsiteY7" fmla="*/ 43542 h 4572000"/>
              <a:gd name="connsiteX8" fmla="*/ 43542 w 4020456"/>
              <a:gd name="connsiteY8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0456" h="4572000">
                <a:moveTo>
                  <a:pt x="43542" y="0"/>
                </a:moveTo>
                <a:lnTo>
                  <a:pt x="3976914" y="0"/>
                </a:lnTo>
                <a:cubicBezTo>
                  <a:pt x="4000962" y="0"/>
                  <a:pt x="4020456" y="19494"/>
                  <a:pt x="4020456" y="43542"/>
                </a:cubicBezTo>
                <a:lnTo>
                  <a:pt x="4020456" y="4528458"/>
                </a:lnTo>
                <a:cubicBezTo>
                  <a:pt x="4020456" y="4552506"/>
                  <a:pt x="4000962" y="4572000"/>
                  <a:pt x="3976914" y="4572000"/>
                </a:cubicBezTo>
                <a:lnTo>
                  <a:pt x="43542" y="4572000"/>
                </a:lnTo>
                <a:cubicBezTo>
                  <a:pt x="19494" y="4572000"/>
                  <a:pt x="0" y="4552506"/>
                  <a:pt x="0" y="4528458"/>
                </a:cubicBezTo>
                <a:lnTo>
                  <a:pt x="0" y="43542"/>
                </a:lnTo>
                <a:cubicBezTo>
                  <a:pt x="0" y="19494"/>
                  <a:pt x="19494" y="0"/>
                  <a:pt x="43542" y="0"/>
                </a:cubicBezTo>
                <a:close/>
              </a:path>
            </a:pathLst>
          </a:custGeom>
          <a:noFill/>
          <a:effectLst>
            <a:outerShdw blurRad="914400" dist="673100" dir="5400000" sx="81000" sy="81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20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8505171" cy="5105996"/>
          </a:xfrm>
          <a:custGeom>
            <a:avLst/>
            <a:gdLst>
              <a:gd name="connsiteX0" fmla="*/ 0 w 8505171"/>
              <a:gd name="connsiteY0" fmla="*/ 0 h 5105996"/>
              <a:gd name="connsiteX1" fmla="*/ 8505171 w 8505171"/>
              <a:gd name="connsiteY1" fmla="*/ 0 h 5105996"/>
              <a:gd name="connsiteX2" fmla="*/ 8505171 w 8505171"/>
              <a:gd name="connsiteY2" fmla="*/ 5105996 h 5105996"/>
              <a:gd name="connsiteX3" fmla="*/ 0 w 8505171"/>
              <a:gd name="connsiteY3" fmla="*/ 5105996 h 510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5171" h="5105996">
                <a:moveTo>
                  <a:pt x="0" y="0"/>
                </a:moveTo>
                <a:lnTo>
                  <a:pt x="8505171" y="0"/>
                </a:lnTo>
                <a:lnTo>
                  <a:pt x="8505171" y="5105996"/>
                </a:lnTo>
                <a:lnTo>
                  <a:pt x="0" y="51059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368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74555585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84625571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70544338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43603728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677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58001296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87955585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7291628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5481259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4494928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61544529"/>
      </p:ext>
    </p:extLst>
  </p:cSld>
  <p:clrMapOvr>
    <a:masterClrMapping/>
  </p:clrMapOvr>
  <p:transition spd="slow">
    <p:cover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8573091"/>
      </p:ext>
    </p:extLst>
  </p:cSld>
  <p:clrMapOvr>
    <a:masterClrMapping/>
  </p:clrMapOvr>
  <p:transition spd="slow">
    <p:cover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9741822"/>
      </p:ext>
    </p:extLst>
  </p:cSld>
  <p:clrMapOvr>
    <a:masterClrMapping/>
  </p:clrMapOvr>
  <p:transition spd="slow">
    <p:cov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61728024"/>
      </p:ext>
    </p:extLst>
  </p:cSld>
  <p:clrMapOvr>
    <a:masterClrMapping/>
  </p:clrMapOvr>
  <p:transition spd="slow">
    <p:cover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304" y="654336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691946348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1762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07037938"/>
      </p:ext>
    </p:extLst>
  </p:cSld>
  <p:clrMapOvr>
    <a:masterClrMapping/>
  </p:clrMapOvr>
  <p:transition spd="slow">
    <p:cover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030791"/>
      </p:ext>
    </p:extLst>
  </p:cSld>
  <p:clrMapOvr>
    <a:masterClrMapping/>
  </p:clrMapOvr>
  <p:transition spd="slow">
    <p:cover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253951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982163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959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0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21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662" r:id="rId19"/>
    <p:sldLayoutId id="2147483663" r:id="rId20"/>
    <p:sldLayoutId id="2147483664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679" r:id="rId34"/>
    <p:sldLayoutId id="2147483680" r:id="rId35"/>
    <p:sldLayoutId id="2147483682" r:id="rId36"/>
    <p:sldLayoutId id="2147483683" r:id="rId37"/>
    <p:sldLayoutId id="2147483684" r:id="rId38"/>
    <p:sldLayoutId id="2147483685" r:id="rId39"/>
    <p:sldLayoutId id="2147483686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7" r:id="rId51"/>
    <p:sldLayoutId id="2147483698" r:id="rId52"/>
  </p:sldLayoutIdLst>
  <p:transition spd="slow">
    <p:cover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funds.b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0"/>
          <p:cNvSpPr/>
          <p:nvPr/>
        </p:nvSpPr>
        <p:spPr>
          <a:xfrm rot="-10800000">
            <a:off x="401899" y="6500042"/>
            <a:ext cx="11388202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 rot="-10800000">
            <a:off x="413675" y="338908"/>
            <a:ext cx="3607597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 rot="-10800000">
            <a:off x="8170728" y="338908"/>
            <a:ext cx="3607597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22" name="TextBox 21"/>
          <p:cNvSpPr txBox="1"/>
          <p:nvPr/>
        </p:nvSpPr>
        <p:spPr>
          <a:xfrm>
            <a:off x="1814048" y="1593629"/>
            <a:ext cx="8775977" cy="11449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defRPr/>
            </a:pPr>
            <a:r>
              <a:rPr lang="ru-RU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cs typeface="Times New Roman" panose="02020603050405020304" pitchFamily="18" charset="0"/>
                <a:sym typeface="+mn-lt"/>
              </a:rPr>
              <a:t>ОБЩА ПРОГРАМНА КОНЦЕПЦИЯ </a:t>
            </a:r>
          </a:p>
          <a:p>
            <a:pPr algn="ctr">
              <a:lnSpc>
                <a:spcPct val="114000"/>
              </a:lnSpc>
              <a:defRPr/>
            </a:pPr>
            <a:r>
              <a:rPr lang="ru-RU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cs typeface="Times New Roman" panose="02020603050405020304" pitchFamily="18" charset="0"/>
                <a:sym typeface="+mn-lt"/>
              </a:rPr>
              <a:t>ЗА ПРИНОСА НА ФОНДОВЕТЕ НА ЕС КЪМ ИТСР </a:t>
            </a:r>
          </a:p>
          <a:p>
            <a:pPr algn="ctr">
              <a:lnSpc>
                <a:spcPct val="114000"/>
              </a:lnSpc>
              <a:defRPr/>
            </a:pPr>
            <a:r>
              <a:rPr lang="ru-RU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cs typeface="Times New Roman" panose="02020603050405020304" pitchFamily="18" charset="0"/>
                <a:sym typeface="+mn-lt"/>
              </a:rPr>
              <a:t>НА СЕВЕРЕН ЦЕНТРАЛЕН РЕГИОН ЗА ПЛАНИРАНЕ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748773"/>
              </a:solidFill>
              <a:effectLst/>
              <a:uLnTx/>
              <a:uFillTx/>
              <a:latin typeface="Georgia" panose="02040502050405020303" pitchFamily="18" charset="0"/>
              <a:ea typeface="微软雅黑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48856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485" y="2738558"/>
            <a:ext cx="5650150" cy="3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51928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14934" y="744278"/>
            <a:ext cx="8487168" cy="6830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i="1" dirty="0">
                <a:solidFill>
                  <a:prstClr val="black"/>
                </a:solidFill>
                <a:latin typeface="Georgia" panose="02040502050405020303" pitchFamily="18" charset="0"/>
              </a:rPr>
              <a:t>Заключение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934" y="1585437"/>
            <a:ext cx="10199262" cy="5016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Общата програмна концепция за Северен централен регион очертава стратегически и координиран подход за развитие на региона чрез интегрирани инвестиции, подкрепени от фондовете на ЕС.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Съчетанието от инфраструктурни и „меки“ мерки гарантира устойчивост, социално включване и икономическа трансформация в региона. Включените партньорства между общини, образователни и здравни институции, НПО и бизнес създават основа за ефективно изпълнение и мултиплициране на резултатите. </a:t>
            </a:r>
          </a:p>
          <a:p>
            <a:pPr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Очакваните ефекти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подобрено качество на живот, модернизирана образователна и здравна среда, както и активиране на местната икономика – са в пряка връзка с целите на Интегрираната териториална стратегия за развитие на региона.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Настоящата обща програмна концепция представлява важна стъпка към преодоляване на регионалните дисбаланси и реализиране на потенциала на Северен централен регион като динамична и устойчива територия.</a:t>
            </a:r>
          </a:p>
        </p:txBody>
      </p:sp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27590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7165" y="127590"/>
            <a:ext cx="3074505" cy="144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73130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460471" y="1229560"/>
            <a:ext cx="11236569" cy="5007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itka Display" panose="02000505000000020004" pitchFamily="2" charset="0"/>
            </a:endParaRP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739A8C75-EB4B-45C7-9890-1446F0378A31}"/>
              </a:ext>
            </a:extLst>
          </p:cNvPr>
          <p:cNvSpPr txBox="1">
            <a:spLocks/>
          </p:cNvSpPr>
          <p:nvPr/>
        </p:nvSpPr>
        <p:spPr>
          <a:xfrm>
            <a:off x="581025" y="2714967"/>
            <a:ext cx="10845067" cy="10184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bg-BG" sz="2400" i="1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</a:rPr>
              <a:t>За повече информация: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  <a:hlinkClick r:id="rId3"/>
              </a:rPr>
              <a:t>http://www.eufunds.bg/</a:t>
            </a:r>
            <a:r>
              <a:rPr lang="bg-BG" sz="2400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</a:rPr>
              <a:t>,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</a:rPr>
              <a:t>  </a:t>
            </a:r>
            <a:endParaRPr lang="bg-BG" sz="2400" dirty="0">
              <a:solidFill>
                <a:schemeClr val="tx2">
                  <a:lumMod val="75000"/>
                </a:schemeClr>
              </a:solidFill>
              <a:latin typeface="Sitka Display" panose="02000505000000020004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bg-BG" sz="2400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</a:rPr>
              <a:t>както и Главна дирекция „Стратегическо планиране и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bg-BG" sz="2400" dirty="0">
                <a:solidFill>
                  <a:schemeClr val="tx2">
                    <a:lumMod val="75000"/>
                  </a:schemeClr>
                </a:solidFill>
                <a:latin typeface="Sitka Display" panose="02000505000000020004" pitchFamily="2" charset="0"/>
              </a:rPr>
              <a:t>програми за регионално развитие“, МРРБ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Sitka Display" panose="02000505000000020004" pitchFamily="2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922708" y="1686301"/>
            <a:ext cx="6336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itka Display" panose="02000505000000020004" pitchFamily="2" charset="0"/>
                <a:cs typeface="Arial" pitchFamily="34" charset="0"/>
              </a:rPr>
              <a:t>Благодаря за вниманието!</a:t>
            </a:r>
            <a:endParaRPr kumimoji="0" lang="bg-BG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itka Display" panose="02000505000000020004" pitchFamily="2" charset="0"/>
              <a:cs typeface="Arial" pitchFamily="34" charset="0"/>
            </a:endParaRPr>
          </a:p>
        </p:txBody>
      </p:sp>
      <p:sp>
        <p:nvSpPr>
          <p:cNvPr id="36" name="Rounded Rectangle 3">
            <a:extLst>
              <a:ext uri="{FF2B5EF4-FFF2-40B4-BE49-F238E27FC236}">
                <a16:creationId xmlns:a16="http://schemas.microsoft.com/office/drawing/2014/main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4139798" y="5069387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92BF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latin typeface="Sitka Display" panose="02000505000000020004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659063" y="5250098"/>
            <a:ext cx="3328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600" dirty="0">
                <a:latin typeface="Sitka Display" panose="02000505000000020004" pitchFamily="2" charset="0"/>
              </a:rPr>
              <a:t>Програма „Развитие на регионите“</a:t>
            </a:r>
            <a:endParaRPr lang="en-US" sz="1600" dirty="0">
              <a:latin typeface="Sitka Display" panose="02000505000000020004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1025" y="6288197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itka Display" panose="02000505000000020004" pitchFamily="2" charset="0"/>
                <a:cs typeface="+mn-ea"/>
                <a:sym typeface="+mn-lt"/>
              </a:rPr>
              <a:t>www.bgregio.eu</a:t>
            </a:r>
            <a:endParaRPr lang="en-US" dirty="0">
              <a:latin typeface="Sitka Display" panose="02000505000000020004" pitchFamily="2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148" y="176401"/>
            <a:ext cx="2791822" cy="616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52317"/>
      </p:ext>
    </p:extLst>
  </p:cSld>
  <p:clrMapOvr>
    <a:masterClrMapping/>
  </p:clrMapOvr>
  <p:transition spd="slow" advClick="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126974" y="844826"/>
            <a:ext cx="9291615" cy="18671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300" dirty="0">
                <a:solidFill>
                  <a:schemeClr val="tx1"/>
                </a:solidFill>
                <a:latin typeface="Georgia" panose="02040502050405020303" pitchFamily="18" charset="0"/>
              </a:rPr>
              <a:t>В </a:t>
            </a:r>
            <a:r>
              <a:rPr lang="ru-RU" sz="1300" b="1" dirty="0">
                <a:solidFill>
                  <a:schemeClr val="tx1"/>
                </a:solidFill>
                <a:latin typeface="Georgia" panose="02040502050405020303" pitchFamily="18" charset="0"/>
              </a:rPr>
              <a:t>Общата програмна концепция</a:t>
            </a:r>
            <a:r>
              <a:rPr lang="ru-RU" sz="1300" dirty="0">
                <a:solidFill>
                  <a:schemeClr val="tx1"/>
                </a:solidFill>
                <a:latin typeface="Georgia" panose="02040502050405020303" pitchFamily="18" charset="0"/>
              </a:rPr>
              <a:t> за приноса на фондовете на ЕС към Интегрираната териториална стратегия за развитие (ИТСР) на Северен централен регион (СЦР) са включени 7 броя концепции за интегрирани териториални инвестиции (КИТИ), в това число: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300" b="1" dirty="0">
                <a:solidFill>
                  <a:schemeClr val="tx1"/>
                </a:solidFill>
                <a:latin typeface="Georgia" panose="02040502050405020303" pitchFamily="18" charset="0"/>
              </a:rPr>
              <a:t>5 бр. </a:t>
            </a:r>
            <a:r>
              <a:rPr lang="ru-RU" sz="1300" dirty="0">
                <a:solidFill>
                  <a:schemeClr val="tx1"/>
                </a:solidFill>
                <a:latin typeface="Georgia" panose="02040502050405020303" pitchFamily="18" charset="0"/>
              </a:rPr>
              <a:t>комбинирани концепции, които подлежат на приоритизация от РСР на СЦР, и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300" b="1" dirty="0">
                <a:solidFill>
                  <a:schemeClr val="tx1"/>
                </a:solidFill>
                <a:latin typeface="Georgia" panose="02040502050405020303" pitchFamily="18" charset="0"/>
              </a:rPr>
              <a:t>2 бр. </a:t>
            </a:r>
            <a:r>
              <a:rPr lang="ru-RU" sz="1300" dirty="0">
                <a:solidFill>
                  <a:schemeClr val="tx1"/>
                </a:solidFill>
                <a:latin typeface="Georgia" panose="02040502050405020303" pitchFamily="18" charset="0"/>
              </a:rPr>
              <a:t>некомбинирани концепции, които ще се финансират само със средства по Програма „Околна среда“ 2021-2027 и не подлежат на приоритизация от РСР.</a:t>
            </a:r>
            <a:endParaRPr lang="en-US" sz="1300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0330" y="2940103"/>
            <a:ext cx="11489635" cy="35037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</a:pPr>
            <a:r>
              <a:rPr lang="ru-RU" sz="1400" b="1" dirty="0">
                <a:latin typeface="Georgia" panose="02040502050405020303" pitchFamily="18" charset="0"/>
                <a:cs typeface="+mn-ea"/>
                <a:sym typeface="+mn-lt"/>
              </a:rPr>
              <a:t>Финансирането на мерките и дейностите в концепциите ще се осъществи от всички програми, участващи в подхода Интегрирани териториални инвестиции (ИТИ), съфинансирани от Европейските фондове за споделено управление: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„Развитие на регионите“ 2021-2027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„Околна среда“ 2021-2027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„Конкурентоспособност и иновации в предприятията“ 2021-2027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„Научни изследвания, иновации и дигитализация за интелигентна трансформация” 2021-2027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„Развитие на човешките ресурси“ 2021-2027 </a:t>
            </a:r>
          </a:p>
          <a:p>
            <a:pPr marL="285750" indent="-285750"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ru-RU" sz="1400" dirty="0">
                <a:latin typeface="Georgia" panose="02040502050405020303" pitchFamily="18" charset="0"/>
                <a:cs typeface="+mn-ea"/>
                <a:sym typeface="+mn-lt"/>
              </a:rPr>
              <a:t>Програма „Образование“ 2021-2027. </a:t>
            </a:r>
          </a:p>
          <a:p>
            <a:pPr algn="just">
              <a:lnSpc>
                <a:spcPct val="130000"/>
              </a:lnSpc>
              <a:spcBef>
                <a:spcPts val="200"/>
              </a:spcBef>
              <a:spcAft>
                <a:spcPts val="200"/>
              </a:spcAft>
            </a:pPr>
            <a:r>
              <a:rPr lang="ru-RU" sz="1400" b="1" dirty="0">
                <a:latin typeface="Georgia" panose="02040502050405020303" pitchFamily="18" charset="0"/>
                <a:cs typeface="+mn-ea"/>
                <a:sym typeface="+mn-lt"/>
              </a:rPr>
              <a:t>В концепциите за ИТИ са включени също така дейности, финансирани от други източници, в това число инвестиции от държавния бюджет и собствен финансов принос на кандидатите и партньорите, които ще допълнят финансирането по програмите и ще засилят синергичния ефект.</a:t>
            </a:r>
          </a:p>
        </p:txBody>
      </p:sp>
      <p:pic>
        <p:nvPicPr>
          <p:cNvPr id="23" name="Picture 22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27590"/>
            <a:ext cx="2791822" cy="6166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íṥľïďé">
            <a:extLst>
              <a:ext uri="{FF2B5EF4-FFF2-40B4-BE49-F238E27FC236}">
                <a16:creationId xmlns:a16="http://schemas.microsoft.com/office/drawing/2014/main" id="{8916EBCD-0985-4E48-AD45-C31B0F74B363}"/>
              </a:ext>
            </a:extLst>
          </p:cNvPr>
          <p:cNvGrpSpPr/>
          <p:nvPr/>
        </p:nvGrpSpPr>
        <p:grpSpPr>
          <a:xfrm>
            <a:off x="740692" y="1517514"/>
            <a:ext cx="1068451" cy="521755"/>
            <a:chOff x="3881207" y="3582093"/>
            <a:chExt cx="4416886" cy="1793438"/>
          </a:xfrm>
          <a:solidFill>
            <a:schemeClr val="accent1">
              <a:lumMod val="75000"/>
            </a:schemeClr>
          </a:solidFill>
        </p:grpSpPr>
        <p:sp>
          <p:nvSpPr>
            <p:cNvPr id="41" name="PA-ïṧḷîḋè">
              <a:extLst>
                <a:ext uri="{FF2B5EF4-FFF2-40B4-BE49-F238E27FC236}">
                  <a16:creationId xmlns:a16="http://schemas.microsoft.com/office/drawing/2014/main" id="{06F8EBF0-AAF5-4B20-A3E2-B13DF497763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3881207" y="4306031"/>
              <a:ext cx="1404130" cy="756743"/>
            </a:xfrm>
            <a:custGeom>
              <a:avLst/>
              <a:gdLst>
                <a:gd name="T0" fmla="*/ 0 w 1284"/>
                <a:gd name="T1" fmla="*/ 285 h 692"/>
                <a:gd name="T2" fmla="*/ 1034 w 1284"/>
                <a:gd name="T3" fmla="*/ 0 h 692"/>
                <a:gd name="T4" fmla="*/ 1284 w 1284"/>
                <a:gd name="T5" fmla="*/ 173 h 692"/>
                <a:gd name="T6" fmla="*/ 1056 w 1284"/>
                <a:gd name="T7" fmla="*/ 692 h 692"/>
                <a:gd name="T8" fmla="*/ 918 w 1284"/>
                <a:gd name="T9" fmla="*/ 644 h 692"/>
                <a:gd name="T10" fmla="*/ 132 w 1284"/>
                <a:gd name="T11" fmla="*/ 328 h 692"/>
                <a:gd name="T12" fmla="*/ 0 w 1284"/>
                <a:gd name="T13" fmla="*/ 28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4" h="692">
                  <a:moveTo>
                    <a:pt x="0" y="285"/>
                  </a:moveTo>
                  <a:lnTo>
                    <a:pt x="1034" y="0"/>
                  </a:lnTo>
                  <a:lnTo>
                    <a:pt x="1284" y="173"/>
                  </a:lnTo>
                  <a:lnTo>
                    <a:pt x="1056" y="692"/>
                  </a:lnTo>
                  <a:lnTo>
                    <a:pt x="918" y="644"/>
                  </a:lnTo>
                  <a:lnTo>
                    <a:pt x="132" y="328"/>
                  </a:lnTo>
                  <a:lnTo>
                    <a:pt x="0" y="285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PA-ísļíḋe">
              <a:extLst>
                <a:ext uri="{FF2B5EF4-FFF2-40B4-BE49-F238E27FC236}">
                  <a16:creationId xmlns:a16="http://schemas.microsoft.com/office/drawing/2014/main" id="{B42FD829-6FE2-4AB5-8397-563478E79D7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3908545" y="4537864"/>
              <a:ext cx="4389548" cy="837667"/>
            </a:xfrm>
            <a:custGeom>
              <a:avLst/>
              <a:gdLst>
                <a:gd name="T0" fmla="*/ 691 w 2666"/>
                <a:gd name="T1" fmla="*/ 318 h 508"/>
                <a:gd name="T2" fmla="*/ 0 w 2666"/>
                <a:gd name="T3" fmla="*/ 48 h 508"/>
                <a:gd name="T4" fmla="*/ 0 w 2666"/>
                <a:gd name="T5" fmla="*/ 130 h 508"/>
                <a:gd name="T6" fmla="*/ 640 w 2666"/>
                <a:gd name="T7" fmla="*/ 370 h 508"/>
                <a:gd name="T8" fmla="*/ 1628 w 2666"/>
                <a:gd name="T9" fmla="*/ 508 h 508"/>
                <a:gd name="T10" fmla="*/ 2666 w 2666"/>
                <a:gd name="T11" fmla="*/ 121 h 508"/>
                <a:gd name="T12" fmla="*/ 2664 w 2666"/>
                <a:gd name="T13" fmla="*/ 59 h 508"/>
                <a:gd name="T14" fmla="*/ 1259 w 2666"/>
                <a:gd name="T15" fmla="*/ 57 h 508"/>
                <a:gd name="T16" fmla="*/ 691 w 2666"/>
                <a:gd name="T17" fmla="*/ 31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6" h="508">
                  <a:moveTo>
                    <a:pt x="691" y="318"/>
                  </a:moveTo>
                  <a:cubicBezTo>
                    <a:pt x="691" y="318"/>
                    <a:pt x="301" y="0"/>
                    <a:pt x="0" y="4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352" y="107"/>
                    <a:pt x="640" y="370"/>
                  </a:cubicBezTo>
                  <a:cubicBezTo>
                    <a:pt x="1628" y="508"/>
                    <a:pt x="1628" y="508"/>
                    <a:pt x="1628" y="508"/>
                  </a:cubicBezTo>
                  <a:cubicBezTo>
                    <a:pt x="2666" y="121"/>
                    <a:pt x="2666" y="121"/>
                    <a:pt x="2666" y="121"/>
                  </a:cubicBezTo>
                  <a:cubicBezTo>
                    <a:pt x="2664" y="59"/>
                    <a:pt x="2664" y="59"/>
                    <a:pt x="2664" y="59"/>
                  </a:cubicBezTo>
                  <a:cubicBezTo>
                    <a:pt x="1259" y="57"/>
                    <a:pt x="1259" y="57"/>
                    <a:pt x="1259" y="57"/>
                  </a:cubicBezTo>
                  <a:lnTo>
                    <a:pt x="691" y="318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PA-îṧļïḓe">
              <a:extLst>
                <a:ext uri="{FF2B5EF4-FFF2-40B4-BE49-F238E27FC236}">
                  <a16:creationId xmlns:a16="http://schemas.microsoft.com/office/drawing/2014/main" id="{646A50C0-DA3F-4B37-8953-58122FF596A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5036006" y="4453658"/>
              <a:ext cx="3256620" cy="807046"/>
            </a:xfrm>
            <a:custGeom>
              <a:avLst/>
              <a:gdLst>
                <a:gd name="T0" fmla="*/ 0 w 2978"/>
                <a:gd name="T1" fmla="*/ 557 h 738"/>
                <a:gd name="T2" fmla="*/ 1416 w 2978"/>
                <a:gd name="T3" fmla="*/ 738 h 738"/>
                <a:gd name="T4" fmla="*/ 2978 w 2978"/>
                <a:gd name="T5" fmla="*/ 166 h 738"/>
                <a:gd name="T6" fmla="*/ 1580 w 2978"/>
                <a:gd name="T7" fmla="*/ 0 h 738"/>
                <a:gd name="T8" fmla="*/ 0 w 2978"/>
                <a:gd name="T9" fmla="*/ 55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8" h="738">
                  <a:moveTo>
                    <a:pt x="0" y="557"/>
                  </a:moveTo>
                  <a:lnTo>
                    <a:pt x="1416" y="738"/>
                  </a:lnTo>
                  <a:lnTo>
                    <a:pt x="2978" y="166"/>
                  </a:lnTo>
                  <a:lnTo>
                    <a:pt x="1580" y="0"/>
                  </a:lnTo>
                  <a:lnTo>
                    <a:pt x="0" y="557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PA-iṩḻïdé">
              <a:extLst>
                <a:ext uri="{FF2B5EF4-FFF2-40B4-BE49-F238E27FC236}">
                  <a16:creationId xmlns:a16="http://schemas.microsoft.com/office/drawing/2014/main" id="{0CD863D3-AA49-4F60-9066-7887D1166F8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5036006" y="4453658"/>
              <a:ext cx="3209597" cy="694410"/>
            </a:xfrm>
            <a:custGeom>
              <a:avLst/>
              <a:gdLst>
                <a:gd name="T0" fmla="*/ 0 w 2935"/>
                <a:gd name="T1" fmla="*/ 557 h 635"/>
                <a:gd name="T2" fmla="*/ 1373 w 2935"/>
                <a:gd name="T3" fmla="*/ 635 h 635"/>
                <a:gd name="T4" fmla="*/ 2935 w 2935"/>
                <a:gd name="T5" fmla="*/ 64 h 635"/>
                <a:gd name="T6" fmla="*/ 1580 w 2935"/>
                <a:gd name="T7" fmla="*/ 0 h 635"/>
                <a:gd name="T8" fmla="*/ 0 w 2935"/>
                <a:gd name="T9" fmla="*/ 55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5" h="635">
                  <a:moveTo>
                    <a:pt x="0" y="557"/>
                  </a:moveTo>
                  <a:lnTo>
                    <a:pt x="1373" y="635"/>
                  </a:lnTo>
                  <a:lnTo>
                    <a:pt x="2935" y="64"/>
                  </a:lnTo>
                  <a:lnTo>
                    <a:pt x="1580" y="0"/>
                  </a:lnTo>
                  <a:lnTo>
                    <a:pt x="0" y="557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PA-îṡḷiḍé">
              <a:extLst>
                <a:ext uri="{FF2B5EF4-FFF2-40B4-BE49-F238E27FC236}">
                  <a16:creationId xmlns:a16="http://schemas.microsoft.com/office/drawing/2014/main" id="{F4AF0C47-57F1-420E-A6EA-A7C30C41212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5055690" y="4411009"/>
              <a:ext cx="3157106" cy="662697"/>
            </a:xfrm>
            <a:custGeom>
              <a:avLst/>
              <a:gdLst>
                <a:gd name="T0" fmla="*/ 1037 w 1917"/>
                <a:gd name="T1" fmla="*/ 26 h 402"/>
                <a:gd name="T2" fmla="*/ 1917 w 1917"/>
                <a:gd name="T3" fmla="*/ 0 h 402"/>
                <a:gd name="T4" fmla="*/ 906 w 1917"/>
                <a:gd name="T5" fmla="*/ 402 h 402"/>
                <a:gd name="T6" fmla="*/ 0 w 1917"/>
                <a:gd name="T7" fmla="*/ 391 h 402"/>
                <a:gd name="T8" fmla="*/ 1037 w 1917"/>
                <a:gd name="T9" fmla="*/ 2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7" h="402">
                  <a:moveTo>
                    <a:pt x="1037" y="26"/>
                  </a:moveTo>
                  <a:cubicBezTo>
                    <a:pt x="1037" y="26"/>
                    <a:pt x="1702" y="68"/>
                    <a:pt x="1917" y="0"/>
                  </a:cubicBezTo>
                  <a:cubicBezTo>
                    <a:pt x="906" y="402"/>
                    <a:pt x="906" y="402"/>
                    <a:pt x="906" y="402"/>
                  </a:cubicBezTo>
                  <a:cubicBezTo>
                    <a:pt x="0" y="391"/>
                    <a:pt x="0" y="391"/>
                    <a:pt x="0" y="391"/>
                  </a:cubicBezTo>
                  <a:lnTo>
                    <a:pt x="1037" y="26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PA-iṧḷíḋe">
              <a:extLst>
                <a:ext uri="{FF2B5EF4-FFF2-40B4-BE49-F238E27FC236}">
                  <a16:creationId xmlns:a16="http://schemas.microsoft.com/office/drawing/2014/main" id="{9534E36A-039D-443A-BD1C-2151B92B9D6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901984" y="3762530"/>
              <a:ext cx="2861845" cy="1300241"/>
            </a:xfrm>
            <a:custGeom>
              <a:avLst/>
              <a:gdLst>
                <a:gd name="T0" fmla="*/ 689 w 1738"/>
                <a:gd name="T1" fmla="*/ 788 h 788"/>
                <a:gd name="T2" fmla="*/ 0 w 1738"/>
                <a:gd name="T3" fmla="*/ 465 h 788"/>
                <a:gd name="T4" fmla="*/ 1250 w 1738"/>
                <a:gd name="T5" fmla="*/ 0 h 788"/>
                <a:gd name="T6" fmla="*/ 1738 w 1738"/>
                <a:gd name="T7" fmla="*/ 419 h 788"/>
                <a:gd name="T8" fmla="*/ 689 w 1738"/>
                <a:gd name="T9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8" h="788">
                  <a:moveTo>
                    <a:pt x="689" y="788"/>
                  </a:moveTo>
                  <a:cubicBezTo>
                    <a:pt x="689" y="788"/>
                    <a:pt x="332" y="453"/>
                    <a:pt x="0" y="465"/>
                  </a:cubicBezTo>
                  <a:cubicBezTo>
                    <a:pt x="1250" y="0"/>
                    <a:pt x="1250" y="0"/>
                    <a:pt x="1250" y="0"/>
                  </a:cubicBezTo>
                  <a:cubicBezTo>
                    <a:pt x="1250" y="0"/>
                    <a:pt x="1647" y="16"/>
                    <a:pt x="1738" y="419"/>
                  </a:cubicBezTo>
                  <a:lnTo>
                    <a:pt x="689" y="788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PA-íšḻîďe">
              <a:extLst>
                <a:ext uri="{FF2B5EF4-FFF2-40B4-BE49-F238E27FC236}">
                  <a16:creationId xmlns:a16="http://schemas.microsoft.com/office/drawing/2014/main" id="{339706F2-E1D6-4D35-BD3A-DC8F41F0E9A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3917294" y="3658642"/>
              <a:ext cx="2846535" cy="1404130"/>
            </a:xfrm>
            <a:custGeom>
              <a:avLst/>
              <a:gdLst>
                <a:gd name="T0" fmla="*/ 680 w 1729"/>
                <a:gd name="T1" fmla="*/ 851 h 851"/>
                <a:gd name="T2" fmla="*/ 0 w 1729"/>
                <a:gd name="T3" fmla="*/ 480 h 851"/>
                <a:gd name="T4" fmla="*/ 1243 w 1729"/>
                <a:gd name="T5" fmla="*/ 0 h 851"/>
                <a:gd name="T6" fmla="*/ 1729 w 1729"/>
                <a:gd name="T7" fmla="*/ 482 h 851"/>
                <a:gd name="T8" fmla="*/ 680 w 1729"/>
                <a:gd name="T9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9" h="851">
                  <a:moveTo>
                    <a:pt x="680" y="851"/>
                  </a:moveTo>
                  <a:cubicBezTo>
                    <a:pt x="680" y="851"/>
                    <a:pt x="420" y="471"/>
                    <a:pt x="0" y="480"/>
                  </a:cubicBezTo>
                  <a:cubicBezTo>
                    <a:pt x="1243" y="0"/>
                    <a:pt x="1243" y="0"/>
                    <a:pt x="1243" y="0"/>
                  </a:cubicBezTo>
                  <a:cubicBezTo>
                    <a:pt x="1243" y="0"/>
                    <a:pt x="1574" y="109"/>
                    <a:pt x="1729" y="482"/>
                  </a:cubicBezTo>
                  <a:lnTo>
                    <a:pt x="680" y="851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PA-ïSľïďé">
              <a:extLst>
                <a:ext uri="{FF2B5EF4-FFF2-40B4-BE49-F238E27FC236}">
                  <a16:creationId xmlns:a16="http://schemas.microsoft.com/office/drawing/2014/main" id="{A7F4445B-3B62-40C7-9C09-D6160A618E6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000405" y="3582093"/>
              <a:ext cx="2763425" cy="1480679"/>
            </a:xfrm>
            <a:custGeom>
              <a:avLst/>
              <a:gdLst>
                <a:gd name="T0" fmla="*/ 629 w 1678"/>
                <a:gd name="T1" fmla="*/ 898 h 898"/>
                <a:gd name="T2" fmla="*/ 0 w 1678"/>
                <a:gd name="T3" fmla="*/ 434 h 898"/>
                <a:gd name="T4" fmla="*/ 1170 w 1678"/>
                <a:gd name="T5" fmla="*/ 0 h 898"/>
                <a:gd name="T6" fmla="*/ 1678 w 1678"/>
                <a:gd name="T7" fmla="*/ 529 h 898"/>
                <a:gd name="T8" fmla="*/ 629 w 1678"/>
                <a:gd name="T9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8" h="898">
                  <a:moveTo>
                    <a:pt x="629" y="898"/>
                  </a:moveTo>
                  <a:cubicBezTo>
                    <a:pt x="629" y="898"/>
                    <a:pt x="499" y="428"/>
                    <a:pt x="0" y="434"/>
                  </a:cubicBezTo>
                  <a:cubicBezTo>
                    <a:pt x="1170" y="0"/>
                    <a:pt x="1170" y="0"/>
                    <a:pt x="1170" y="0"/>
                  </a:cubicBezTo>
                  <a:cubicBezTo>
                    <a:pt x="1170" y="0"/>
                    <a:pt x="1602" y="41"/>
                    <a:pt x="1678" y="529"/>
                  </a:cubicBezTo>
                  <a:lnTo>
                    <a:pt x="629" y="898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506620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70873" y="974220"/>
            <a:ext cx="8863627" cy="91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ru-RU" sz="2800" i="1" dirty="0">
                <a:solidFill>
                  <a:prstClr val="black"/>
                </a:solidFill>
                <a:latin typeface="Georgia" panose="02040502050405020303" pitchFamily="18" charset="0"/>
              </a:rPr>
              <a:t>Финансов ресурс и разпределение на бюджета на концепциите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4595" y="1888060"/>
            <a:ext cx="10199262" cy="65094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26695" algn="just">
              <a:lnSpc>
                <a:spcPct val="150000"/>
              </a:lnSpc>
              <a:spcAft>
                <a:spcPts val="0"/>
              </a:spcAft>
            </a:pPr>
            <a:r>
              <a:rPr lang="bg-BG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Общият бюджет на седемте концепции за ИТИ възлиза на над </a:t>
            </a:r>
            <a:r>
              <a:rPr lang="bg-BG" sz="1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185 млн. лв.</a:t>
            </a:r>
            <a:r>
              <a:rPr lang="bg-BG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като е включено финансиране по всички 6 програми, участващи в подхода „Интегрирани териториални инвестиции (ИТИ)“. Най-голям дял има Програма „Развитие на регионите“ 2021-2027 със 166,6 млн. лв. – над 90% от общото финансиране, което показва ясно фокусиране върху инфраструктурни и социални мерки. В концепциите са включени също така и „меки“ мерки, насочени към човешкия капитал и иновациите. Разпределението на финансирането по останалите програми е както следва:</a:t>
            </a:r>
          </a:p>
          <a:p>
            <a:pPr indent="226695" algn="just">
              <a:lnSpc>
                <a:spcPct val="150000"/>
              </a:lnSpc>
              <a:spcAft>
                <a:spcPts val="0"/>
              </a:spcAft>
            </a:pPr>
            <a:endParaRPr lang="bg-BG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„Околна среда“ 2021-2027 – </a:t>
            </a:r>
            <a:r>
              <a:rPr lang="bg-BG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4,6 млн. лв.</a:t>
            </a: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„Научни изследвания, иновации и дигитализация за интелигентна трансформация“        </a:t>
            </a: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2021-2027 – </a:t>
            </a:r>
            <a:r>
              <a:rPr lang="bg-BG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6,1 млн. лв.</a:t>
            </a:r>
            <a:endParaRPr lang="en-US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„Развитие на човешките ресурси“ (ПРЧР) 2021-2027 – </a:t>
            </a:r>
            <a:r>
              <a:rPr lang="bg-BG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2,5 млн. лв.</a:t>
            </a: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„Образование“ (ПО) 2021-2027 – </a:t>
            </a:r>
            <a:r>
              <a:rPr lang="bg-BG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5,1 млн. лв.</a:t>
            </a:r>
          </a:p>
          <a:p>
            <a:pPr indent="226695" algn="just">
              <a:lnSpc>
                <a:spcPct val="150000"/>
              </a:lnSpc>
            </a:pPr>
            <a:r>
              <a:rPr lang="bg-BG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„Конкурентоспособност и иновации в предприятията“ 2021-2027 – </a:t>
            </a:r>
            <a:r>
              <a:rPr lang="bg-BG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концепции</a:t>
            </a:r>
            <a:endParaRPr lang="en-US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6695" algn="just">
              <a:lnSpc>
                <a:spcPct val="150000"/>
              </a:lnSpc>
            </a:pPr>
            <a:endParaRPr lang="en-US" dirty="0"/>
          </a:p>
          <a:p>
            <a:pPr indent="226695" algn="just">
              <a:lnSpc>
                <a:spcPct val="150000"/>
              </a:lnSpc>
            </a:pPr>
            <a:endParaRPr lang="en-US" dirty="0"/>
          </a:p>
          <a:p>
            <a:pPr indent="226695" algn="just">
              <a:lnSpc>
                <a:spcPct val="150000"/>
              </a:lnSpc>
            </a:pPr>
            <a:endParaRPr lang="en-US" dirty="0"/>
          </a:p>
          <a:p>
            <a:pPr indent="226695" algn="just">
              <a:lnSpc>
                <a:spcPct val="150000"/>
              </a:lnSpc>
              <a:spcAft>
                <a:spcPts val="0"/>
              </a:spcAft>
            </a:pP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387" y="260577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0" y="287860"/>
            <a:ext cx="2597426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58781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75564" y="860140"/>
            <a:ext cx="9291615" cy="91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bg-BG" sz="2800" i="1" dirty="0">
                <a:solidFill>
                  <a:prstClr val="black"/>
                </a:solidFill>
                <a:latin typeface="Georgia" panose="02040502050405020303" pitchFamily="18" charset="0"/>
              </a:rPr>
              <a:t>Териториален обхват</a:t>
            </a:r>
            <a:endParaRPr lang="en-US" sz="2800" i="1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4595" y="1888060"/>
            <a:ext cx="10199262" cy="4247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26695"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рамките на концепциите за ИТИ са обхванати 10 общини от Северен централен регион, в които живеят над 50% от населението на региона. Постигнато е сравнително балансирано представяне на градски и селски територии, но преобладават инвестициите в градските общини, които са във фокуса на Програма „Развитие на регионите“ 2021-2027 и подхода ИТИ. </a:t>
            </a:r>
          </a:p>
          <a:p>
            <a:pPr indent="226695" algn="just"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669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Обхванати общини:</a:t>
            </a:r>
          </a:p>
          <a:p>
            <a:pPr indent="226695"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Силистра, Горна Оряховица, Свищов, Габрово, Велико Търново, Полски Тръмбеш, Дряново, Лясковец, Севлиево, Русе</a:t>
            </a:r>
          </a:p>
        </p:txBody>
      </p:sp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692" y="129372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1892" y="129372"/>
            <a:ext cx="2997256" cy="19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80405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188977" y="496192"/>
            <a:ext cx="9291615" cy="91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800" i="1" dirty="0">
                <a:solidFill>
                  <a:schemeClr val="tx1"/>
                </a:solidFill>
                <a:latin typeface="Georgia" panose="02040502050405020303" pitchFamily="18" charset="0"/>
              </a:rPr>
              <a:t>Секторен анализ</a:t>
            </a:r>
            <a:endParaRPr lang="en-US" sz="2800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4595" y="1888060"/>
            <a:ext cx="10199262" cy="48494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концепциите са включени дейности, обхващащи ключови сектори: 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Образование: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Обновяване на училища, детски градини и университети, въвеждане на дуално обучение и приобщаващо образование.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Здравеопазване:</a:t>
            </a:r>
            <a:r>
              <a:rPr lang="bg-BG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Модернизация на болнични заведения с акцент върху диагностика и превенция.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Социални услуги: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Осигуряване на резидентна грижа за уязвими групи, услуги за деца и възрастни, както и жилища за социални медиатори.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Жилищна среда: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Реновиране на студентски и ученически общежития, подобряване на енергийната ефективност на жилищни сгради.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Околна среда:</a:t>
            </a:r>
            <a:r>
              <a:rPr lang="bg-BG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Изграждане на зелена инфраструктура, управление на риска от наводнения и укрепване на свлачища.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Иновации: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Създаване на иновационни хъбове и лаборатории за дигитализация и зелени технологии.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</a:pPr>
            <a:r>
              <a:rPr lang="bg-BG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Икономика: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Инвестиционна подкрепа за малки и средни предприятия, насочена към внедряване на зелени технологии и кръгова икономика.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27590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2944" y="710397"/>
            <a:ext cx="2478157" cy="1348732"/>
          </a:xfrm>
          <a:prstGeom prst="rect">
            <a:avLst/>
          </a:prstGeom>
        </p:spPr>
      </p:pic>
      <p:pic>
        <p:nvPicPr>
          <p:cNvPr id="15" name="Картина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" y="127590"/>
            <a:ext cx="2179629" cy="14140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69188" y="127590"/>
            <a:ext cx="1922812" cy="1468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8525" y="496192"/>
            <a:ext cx="1938514" cy="187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254090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054595" y="819041"/>
            <a:ext cx="9291615" cy="91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800" i="1" dirty="0">
                <a:solidFill>
                  <a:schemeClr val="tx1"/>
                </a:solidFill>
                <a:latin typeface="Georgia" panose="02040502050405020303" pitchFamily="18" charset="0"/>
              </a:rPr>
              <a:t>Партньорства</a:t>
            </a:r>
            <a:endParaRPr lang="en-US" sz="2800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4595" y="1888060"/>
            <a:ext cx="10199262" cy="39039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bg-BG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Концепциите са изградени върху устойчиви партньорства, включващи различен тип организации и институции, като: </a:t>
            </a:r>
            <a:r>
              <a:rPr lang="bg-BG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общини, висши учебни заведения, училища и детски градини, здравни заведения, НПО и фирми. </a:t>
            </a: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bg-BG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Участието на всички тях демонстрира силна териториална и секторна интеграция. Това е предпоставка за устойчивост и мултиплициране на ефектите.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27590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7745" y="127590"/>
            <a:ext cx="25336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89811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544260" y="816871"/>
            <a:ext cx="9291615" cy="91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i="1" dirty="0">
                <a:solidFill>
                  <a:prstClr val="black"/>
                </a:solidFill>
                <a:latin typeface="Georgia" panose="02040502050405020303" pitchFamily="18" charset="0"/>
              </a:rPr>
              <a:t>Очаквани резултати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934" y="2020582"/>
            <a:ext cx="10199262" cy="44935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Интегрираните мерки в концепциите за ИТИ ще обхванат приблизително 50% от населението на региона. 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10 000 ученици и деца ще се обучават в обновени образователни институции. 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 болници ще бъдат модернизирани и обновени със съвременно медицинско оборудване. 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Повече от 50 сгради ще постигнат клас „В“ на енергийна ефективност, а над 5 000 души от уязвими групи ще получат достъп до социални услуги. 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50 малки и средни предприятия ще реализират нови инвестиции и ще разкрият работни места.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27590"/>
            <a:ext cx="2791822" cy="61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4159" y="127590"/>
            <a:ext cx="23241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8177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180754"/>
            <a:ext cx="2791822" cy="6166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83096" y="1312413"/>
            <a:ext cx="11124642" cy="425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i="1" dirty="0">
                <a:latin typeface="Georgia" panose="02040502050405020303" pitchFamily="18" charset="0"/>
              </a:rPr>
              <a:t>Представяне на обобщена информация за получения брой точки по всяка от концепциите за ИТИ: </a:t>
            </a:r>
          </a:p>
          <a:p>
            <a:endParaRPr lang="bg-BG" sz="1400" i="1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i="1" dirty="0">
                <a:latin typeface="Georgia" panose="02040502050405020303" pitchFamily="18" charset="0"/>
              </a:rPr>
              <a:t>СПИСЪК С КОМБИНИРАНИ КОНЦЕПЦИИ ЗА ИТИ И ПОЛУЧЕНИТЕ ЗА ТЯХ ТОЧКИ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600" i="1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i="1" dirty="0">
                <a:latin typeface="Georgia" panose="02040502050405020303" pitchFamily="18" charset="0"/>
              </a:rPr>
              <a:t>СПИСЪК С КОНЦЕПЦИИ ЗА ИТИ, КОИТО НЕ СА КОМБИНИРАНИ И ВКЛЮЧВАТ ДЕЙНОСТИ САМО ПО ПОС И ПОЛУЧЕНИТЕ ЗА ТЯХ ТОЧКИ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i="1" dirty="0">
              <a:latin typeface="Georgia" panose="02040502050405020303" pitchFamily="18" charset="0"/>
            </a:endParaRPr>
          </a:p>
          <a:p>
            <a:endParaRPr lang="bg-BG" sz="1400" i="1" dirty="0">
              <a:latin typeface="Georgia" panose="02040502050405020303" pitchFamily="18" charset="0"/>
            </a:endParaRPr>
          </a:p>
          <a:p>
            <a:pPr algn="ctr"/>
            <a:r>
              <a:rPr lang="ru-RU" sz="1600" i="1" dirty="0">
                <a:latin typeface="Georgia" panose="02040502050405020303" pitchFamily="18" charset="0"/>
              </a:rPr>
              <a:t>Окончателната приоритизация на комбинираните концепции за ИТИ се осъществява на база на следната формула:</a:t>
            </a:r>
          </a:p>
          <a:p>
            <a:pPr algn="ctr"/>
            <a:endParaRPr lang="ru-RU" sz="1600" dirty="0">
              <a:latin typeface="Georgia" panose="02040502050405020303" pitchFamily="18" charset="0"/>
            </a:endParaRPr>
          </a:p>
          <a:p>
            <a:pPr algn="ctr"/>
            <a:r>
              <a:rPr lang="ru-RU" sz="1400" b="1" dirty="0">
                <a:latin typeface="Georgia" panose="02040502050405020303" pitchFamily="18" charset="0"/>
              </a:rPr>
              <a:t>0,5 х (</a:t>
            </a:r>
            <a:r>
              <a:rPr lang="ru-RU" sz="1400" b="1" u="sng" dirty="0">
                <a:latin typeface="Georgia" panose="02040502050405020303" pitchFamily="18" charset="0"/>
              </a:rPr>
              <a:t>бр. точки от Звеното за предварителен подбор</a:t>
            </a:r>
            <a:r>
              <a:rPr lang="ru-RU" sz="1400" b="1" dirty="0">
                <a:latin typeface="Georgia" panose="02040502050405020303" pitchFamily="18" charset="0"/>
              </a:rPr>
              <a:t>) х 100 + 0,5 х (</a:t>
            </a:r>
            <a:r>
              <a:rPr lang="ru-RU" sz="1400" b="1" u="sng" dirty="0">
                <a:latin typeface="Georgia" panose="02040502050405020303" pitchFamily="18" charset="0"/>
              </a:rPr>
              <a:t>бр. точки от широкия състав на РСР</a:t>
            </a:r>
            <a:r>
              <a:rPr lang="ru-RU" sz="1400" b="1" dirty="0">
                <a:latin typeface="Georgia" panose="02040502050405020303" pitchFamily="18" charset="0"/>
              </a:rPr>
              <a:t>) х 100</a:t>
            </a:r>
          </a:p>
          <a:p>
            <a:r>
              <a:rPr lang="ru-RU" sz="1400" b="1" dirty="0">
                <a:latin typeface="Georgia" panose="02040502050405020303" pitchFamily="18" charset="0"/>
              </a:rPr>
              <a:t>                                                                  130                                                                                                                    80</a:t>
            </a:r>
          </a:p>
          <a:p>
            <a:pPr algn="just">
              <a:spcBef>
                <a:spcPts val="300"/>
              </a:spcBef>
            </a:pPr>
            <a:endParaRPr lang="ru-RU" sz="1600" i="1" dirty="0">
              <a:latin typeface="Georgia" panose="02040502050405020303" pitchFamily="18" charset="0"/>
            </a:endParaRPr>
          </a:p>
          <a:p>
            <a:pPr algn="ctr"/>
            <a:r>
              <a:rPr lang="ru-RU" sz="1600" i="1" dirty="0">
                <a:latin typeface="Georgia" panose="02040502050405020303" pitchFamily="18" charset="0"/>
              </a:rPr>
              <a:t>Финалната максимална оценка, която може да получи всяка концепция за ИТИ, подлежаща на приоритизиране, изчислена по посочената формула, е 100.</a:t>
            </a:r>
            <a:endParaRPr lang="en-US" sz="1600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51153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126" y="-6"/>
            <a:ext cx="2791822" cy="6166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45011" y="616683"/>
            <a:ext cx="11686770" cy="256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СПИСЪК С КОМБИНИРАНИ КОНЦЕПЦИИ ЗА ИТИ И ПОЛУЧЕНИТЕ ЗА ТЯХ ТОЧКИ </a:t>
            </a:r>
            <a:endParaRPr lang="en-US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099122"/>
              </p:ext>
            </p:extLst>
          </p:nvPr>
        </p:nvGraphicFramePr>
        <p:xfrm>
          <a:off x="136698" y="1086677"/>
          <a:ext cx="11686770" cy="46622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7152">
                  <a:extLst>
                    <a:ext uri="{9D8B030D-6E8A-4147-A177-3AD203B41FA5}">
                      <a16:colId xmlns:a16="http://schemas.microsoft.com/office/drawing/2014/main" val="3365530915"/>
                    </a:ext>
                  </a:extLst>
                </a:gridCol>
                <a:gridCol w="1347089">
                  <a:extLst>
                    <a:ext uri="{9D8B030D-6E8A-4147-A177-3AD203B41FA5}">
                      <a16:colId xmlns:a16="http://schemas.microsoft.com/office/drawing/2014/main" val="1044870641"/>
                    </a:ext>
                  </a:extLst>
                </a:gridCol>
                <a:gridCol w="5158047">
                  <a:extLst>
                    <a:ext uri="{9D8B030D-6E8A-4147-A177-3AD203B41FA5}">
                      <a16:colId xmlns:a16="http://schemas.microsoft.com/office/drawing/2014/main" val="4259867037"/>
                    </a:ext>
                  </a:extLst>
                </a:gridCol>
                <a:gridCol w="1545201">
                  <a:extLst>
                    <a:ext uri="{9D8B030D-6E8A-4147-A177-3AD203B41FA5}">
                      <a16:colId xmlns:a16="http://schemas.microsoft.com/office/drawing/2014/main" val="2022769353"/>
                    </a:ext>
                  </a:extLst>
                </a:gridCol>
                <a:gridCol w="1285265">
                  <a:extLst>
                    <a:ext uri="{9D8B030D-6E8A-4147-A177-3AD203B41FA5}">
                      <a16:colId xmlns:a16="http://schemas.microsoft.com/office/drawing/2014/main" val="673062737"/>
                    </a:ext>
                  </a:extLst>
                </a:gridCol>
                <a:gridCol w="810235">
                  <a:extLst>
                    <a:ext uri="{9D8B030D-6E8A-4147-A177-3AD203B41FA5}">
                      <a16:colId xmlns:a16="http://schemas.microsoft.com/office/drawing/2014/main" val="760056225"/>
                    </a:ext>
                  </a:extLst>
                </a:gridCol>
                <a:gridCol w="1163781">
                  <a:extLst>
                    <a:ext uri="{9D8B030D-6E8A-4147-A177-3AD203B41FA5}">
                      <a16:colId xmlns:a16="http://schemas.microsoft.com/office/drawing/2014/main" val="963744073"/>
                    </a:ext>
                  </a:extLst>
                </a:gridCol>
              </a:tblGrid>
              <a:tr h="1135709"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№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№ на Концепцията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Наименование на Концепцията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Кандидат </a:t>
                      </a:r>
                    </a:p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(Водещ партньор)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Точки </a:t>
                      </a:r>
                    </a:p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от Звено за предварителен подбор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Точки от РСР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Окончателна оценка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878588"/>
                  </a:ext>
                </a:extLst>
              </a:tr>
              <a:tr h="944884">
                <a:tc>
                  <a:txBody>
                    <a:bodyPr/>
                    <a:lstStyle/>
                    <a:p>
                      <a:pPr algn="ctr"/>
                      <a:r>
                        <a:rPr lang="bg-BG" sz="1200" dirty="0">
                          <a:latin typeface="Georgia" panose="02040502050405020303" pitchFamily="18" charset="0"/>
                        </a:rPr>
                        <a:t>1</a:t>
                      </a:r>
                      <a:endParaRPr lang="en-US" sz="1200" dirty="0"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BG16FFPR003-2.003-0042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"Синергия за нови възможности"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Община</a:t>
                      </a:r>
                      <a:r>
                        <a:rPr lang="bg-BG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 Габрово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110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67,79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84,68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786048"/>
                  </a:ext>
                </a:extLst>
              </a:tr>
              <a:tr h="596347">
                <a:tc>
                  <a:txBody>
                    <a:bodyPr/>
                    <a:lstStyle/>
                    <a:p>
                      <a:pPr algn="ctr"/>
                      <a:r>
                        <a:rPr lang="bg-BG" sz="1200" dirty="0">
                          <a:latin typeface="Georgia" panose="02040502050405020303" pitchFamily="18" charset="0"/>
                        </a:rPr>
                        <a:t>2</a:t>
                      </a:r>
                      <a:endParaRPr lang="en-US" sz="1200" dirty="0"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BG16FFPR003-2.003-0011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"Интегрирани инвестиции и иновации за образование и реализация на младите хора в Северен централен район"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Община Горна Оряховица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63,56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79,34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445368"/>
                  </a:ext>
                </a:extLst>
              </a:tr>
              <a:tr h="67586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bg-BG" sz="1200" kern="1200" dirty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BG16FFPR003-2.003-0039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"Икономически подем, иновации, постигане на социален растеж и устойчиво териториално развитие чрез интегрирано сътрудничество"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Община Севлиево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66,53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79,27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790843"/>
                  </a:ext>
                </a:extLst>
              </a:tr>
              <a:tr h="628273">
                <a:tc>
                  <a:txBody>
                    <a:bodyPr/>
                    <a:lstStyle/>
                    <a:p>
                      <a:pPr algn="ctr"/>
                      <a:r>
                        <a:rPr lang="bg-BG" sz="1200" dirty="0">
                          <a:latin typeface="Georgia" panose="02040502050405020303" pitchFamily="18" charset="0"/>
                        </a:rPr>
                        <a:t>4</a:t>
                      </a:r>
                      <a:endParaRPr lang="en-US" sz="1200" dirty="0">
                        <a:latin typeface="Georgia" panose="02040502050405020303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BG16FFPR003-2.003-0007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"Силистра, Горна Оряховица и Русе – интегрирано териториално развитие за устойчиво бъдеще"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Община</a:t>
                      </a:r>
                      <a:r>
                        <a:rPr lang="bg-BG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 Силистра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68,24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77,26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000278"/>
                  </a:ext>
                </a:extLst>
              </a:tr>
              <a:tr h="68120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bg-BG" sz="1200" kern="1200" dirty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BG16FFPR003-2.003-0041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"Интегрирана подкрепа за развитието на здравни, социални и образователни услуги"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</a:rPr>
                        <a:t>Община Свищов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63,85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66,83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747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383917"/>
      </p:ext>
    </p:extLst>
  </p:cSld>
  <p:clrMapOvr>
    <a:masterClrMapping/>
  </p:clrMapOvr>
  <p:transition spd="slow">
    <p:cover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5229</TotalTime>
  <Words>1215</Words>
  <Application>Microsoft Office PowerPoint</Application>
  <PresentationFormat>Widescreen</PresentationFormat>
  <Paragraphs>133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Georgia</vt:lpstr>
      <vt:lpstr>Sitka Display</vt:lpstr>
      <vt:lpstr>Symbol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TEREZA VALENTINOVA YOTOVA</dc:creator>
  <cp:lastModifiedBy>Димитър А. Тодоров</cp:lastModifiedBy>
  <cp:revision>438</cp:revision>
  <cp:lastPrinted>2024-02-12T14:45:13Z</cp:lastPrinted>
  <dcterms:created xsi:type="dcterms:W3CDTF">2023-05-03T06:58:19Z</dcterms:created>
  <dcterms:modified xsi:type="dcterms:W3CDTF">2025-10-20T20:32:02Z</dcterms:modified>
</cp:coreProperties>
</file>